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83" r:id="rId11"/>
    <p:sldId id="266" r:id="rId12"/>
    <p:sldId id="268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8" r:id="rId23"/>
    <p:sldId id="281" r:id="rId24"/>
    <p:sldId id="282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00"/>
    <a:srgbClr val="99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8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Tweets Number</c:v>
                </c:pt>
              </c:strCache>
            </c:strRef>
          </c:tx>
          <c:marker>
            <c:symbol val="none"/>
          </c:marker>
          <c:cat>
            <c:strRef>
              <c:f>Sheet1!$A$2:$A$32</c:f>
              <c:strCache>
                <c:ptCount val="31"/>
                <c:pt idx="0">
                  <c:v>week -6</c:v>
                </c:pt>
                <c:pt idx="1">
                  <c:v>week -5</c:v>
                </c:pt>
                <c:pt idx="2">
                  <c:v>week -4</c:v>
                </c:pt>
                <c:pt idx="3">
                  <c:v>week -3</c:v>
                </c:pt>
                <c:pt idx="4">
                  <c:v>week -2</c:v>
                </c:pt>
                <c:pt idx="5">
                  <c:v>week -1</c:v>
                </c:pt>
                <c:pt idx="6">
                  <c:v>week 0</c:v>
                </c:pt>
                <c:pt idx="7">
                  <c:v>week 1</c:v>
                </c:pt>
                <c:pt idx="8">
                  <c:v>week 2</c:v>
                </c:pt>
                <c:pt idx="9">
                  <c:v>week 3</c:v>
                </c:pt>
                <c:pt idx="10">
                  <c:v>week 4</c:v>
                </c:pt>
                <c:pt idx="11">
                  <c:v>week 5</c:v>
                </c:pt>
                <c:pt idx="12">
                  <c:v>week 6</c:v>
                </c:pt>
                <c:pt idx="13">
                  <c:v>week 7</c:v>
                </c:pt>
                <c:pt idx="14">
                  <c:v>week 8</c:v>
                </c:pt>
                <c:pt idx="15">
                  <c:v>week 9</c:v>
                </c:pt>
                <c:pt idx="16">
                  <c:v>week 10</c:v>
                </c:pt>
                <c:pt idx="17">
                  <c:v>week 11</c:v>
                </c:pt>
                <c:pt idx="18">
                  <c:v>week 12</c:v>
                </c:pt>
                <c:pt idx="19">
                  <c:v>week 13</c:v>
                </c:pt>
                <c:pt idx="20">
                  <c:v>week 14</c:v>
                </c:pt>
                <c:pt idx="21">
                  <c:v>week 15</c:v>
                </c:pt>
                <c:pt idx="22">
                  <c:v>week 16</c:v>
                </c:pt>
                <c:pt idx="23">
                  <c:v>week 17</c:v>
                </c:pt>
                <c:pt idx="24">
                  <c:v>week 18</c:v>
                </c:pt>
                <c:pt idx="25">
                  <c:v>week 19</c:v>
                </c:pt>
                <c:pt idx="26">
                  <c:v>week 20</c:v>
                </c:pt>
                <c:pt idx="27">
                  <c:v>week 21</c:v>
                </c:pt>
                <c:pt idx="28">
                  <c:v>week 22</c:v>
                </c:pt>
                <c:pt idx="29">
                  <c:v>week 23</c:v>
                </c:pt>
                <c:pt idx="30">
                  <c:v>week 24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115</c:v>
                </c:pt>
                <c:pt idx="1">
                  <c:v>3682</c:v>
                </c:pt>
                <c:pt idx="2">
                  <c:v>4247</c:v>
                </c:pt>
                <c:pt idx="3">
                  <c:v>7446</c:v>
                </c:pt>
                <c:pt idx="4">
                  <c:v>32910</c:v>
                </c:pt>
                <c:pt idx="5">
                  <c:v>2321</c:v>
                </c:pt>
                <c:pt idx="6">
                  <c:v>73677</c:v>
                </c:pt>
                <c:pt idx="7">
                  <c:v>78553</c:v>
                </c:pt>
                <c:pt idx="8">
                  <c:v>142120</c:v>
                </c:pt>
                <c:pt idx="9">
                  <c:v>112259</c:v>
                </c:pt>
                <c:pt idx="10">
                  <c:v>49252</c:v>
                </c:pt>
                <c:pt idx="11">
                  <c:v>46583</c:v>
                </c:pt>
                <c:pt idx="12">
                  <c:v>35836</c:v>
                </c:pt>
                <c:pt idx="13">
                  <c:v>28167</c:v>
                </c:pt>
                <c:pt idx="14">
                  <c:v>23484</c:v>
                </c:pt>
                <c:pt idx="15">
                  <c:v>18134</c:v>
                </c:pt>
                <c:pt idx="16">
                  <c:v>15462</c:v>
                </c:pt>
                <c:pt idx="17">
                  <c:v>14014</c:v>
                </c:pt>
                <c:pt idx="18">
                  <c:v>15009</c:v>
                </c:pt>
                <c:pt idx="19">
                  <c:v>12764</c:v>
                </c:pt>
                <c:pt idx="20">
                  <c:v>14232</c:v>
                </c:pt>
                <c:pt idx="21">
                  <c:v>9328</c:v>
                </c:pt>
                <c:pt idx="22">
                  <c:v>6242</c:v>
                </c:pt>
                <c:pt idx="23">
                  <c:v>6640</c:v>
                </c:pt>
                <c:pt idx="24">
                  <c:v>7375</c:v>
                </c:pt>
                <c:pt idx="25">
                  <c:v>10911</c:v>
                </c:pt>
                <c:pt idx="26">
                  <c:v>9776</c:v>
                </c:pt>
                <c:pt idx="27">
                  <c:v>18029</c:v>
                </c:pt>
                <c:pt idx="28">
                  <c:v>10828</c:v>
                </c:pt>
                <c:pt idx="29">
                  <c:v>8822</c:v>
                </c:pt>
                <c:pt idx="30">
                  <c:v>11965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462512"/>
        <c:axId val="10482032"/>
      </c:lineChart>
      <c:catAx>
        <c:axId val="71462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0482032"/>
        <c:crosses val="autoZero"/>
        <c:auto val="1"/>
        <c:lblAlgn val="ctr"/>
        <c:lblOffset val="100"/>
        <c:noMultiLvlLbl val="0"/>
      </c:catAx>
      <c:valAx>
        <c:axId val="10482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71462512"/>
        <c:crosses val="autoZero"/>
        <c:crossBetween val="between"/>
      </c:valAx>
      <c:spPr>
        <a:ln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401A-3620-4F9B-A694-D20A69E7C76A}" type="datetimeFigureOut">
              <a:rPr lang="en-US"/>
              <a:t>12/5/2012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A0CD0-6F8D-4118-9B2A-ECDCC949451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4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4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71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22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35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85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95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18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4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0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8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09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63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23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3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50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3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7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2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A0CD0-6F8D-4118-9B2A-ECDCC949451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58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1.pdf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SENTIMENT ANALYSIS</a:t>
            </a:r>
            <a:r>
              <a:rPr kumimoji="0" lang="en-US" sz="3200" b="1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OF TWEETS</a:t>
            </a:r>
          </a:p>
          <a:p>
            <a:pPr lvl="0" algn="ctr">
              <a:spcBef>
                <a:spcPct val="0"/>
              </a:spcBef>
              <a:defRPr/>
            </a:pPr>
            <a:r>
              <a:rPr kumimoji="0" lang="en-US" sz="275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Predicting a Movie's </a:t>
            </a:r>
            <a:r>
              <a:rPr lang="en-US" sz="2750" dirty="0">
                <a:solidFill>
                  <a:schemeClr val="tx2"/>
                </a:solidFill>
                <a:latin typeface="Arial"/>
                <a:cs typeface="Arial"/>
              </a:rPr>
              <a:t>Box Office Success</a:t>
            </a: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7349" y="3390899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effectLst/>
                <a:uLnTx/>
                <a:uFillTx/>
                <a:latin typeface="Times New Roman"/>
                <a:cs typeface="Times New Roman"/>
              </a:rPr>
              <a:t>Vasu Jain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i="1" dirty="0">
                <a:latin typeface="Times New Roman"/>
                <a:cs typeface="Times New Roman"/>
              </a:rPr>
              <a:t>Shu Cai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400" i="1" dirty="0">
              <a:latin typeface="Times New Roman"/>
              <a:cs typeface="Times New Roman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effectLst/>
                <a:uLnTx/>
                <a:uFillTx/>
                <a:latin typeface="Times New Roman"/>
                <a:cs typeface="Times New Roman"/>
              </a:rPr>
              <a:t>12/05/2012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34" y="1574442"/>
            <a:ext cx="2506749" cy="3345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42" y="504170"/>
            <a:ext cx="7533564" cy="653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METHODOLOGIES: Data Collection &amp; Crawling</a:t>
            </a:r>
          </a:p>
          <a:p>
            <a:pPr algn="just"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sz="2000" b="1" dirty="0">
                <a:solidFill>
                  <a:srgbClr val="323232"/>
                </a:solidFill>
                <a:latin typeface="Arial"/>
                <a:cs typeface="Arial"/>
              </a:rPr>
              <a:t>2009 Data set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 Subset of Stanford dataset (now unavailable) 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477 Million Tweets, period of June – Dec 2009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Filtered tweets during critical period for movie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68.7 GB datasets (compressed format)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30 movies, 6 Million relevant Tweets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sz="2000" b="1" dirty="0">
                <a:solidFill>
                  <a:srgbClr val="323232"/>
                </a:solidFill>
                <a:latin typeface="Arial"/>
                <a:cs typeface="Arial"/>
              </a:rPr>
              <a:t>2012 Data set 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live crawling using a script 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Streaming API of python library for Twitter </a:t>
            </a:r>
          </a:p>
          <a:p>
            <a:pPr lvl="1" algn="just"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     to collect data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Data Retrieval using keywords for movies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Data collection focus on critical period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8 Movies, 2.5 Million Tweets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en-US" sz="2000" b="1" dirty="0">
                <a:solidFill>
                  <a:srgbClr val="323232"/>
                </a:solidFill>
                <a:latin typeface="Arial"/>
                <a:cs typeface="Arial"/>
              </a:rPr>
              <a:t>	</a:t>
            </a:r>
          </a:p>
          <a:p>
            <a:pPr lvl="1" algn="just"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endParaRPr lang="en-US" sz="2025" dirty="0">
              <a:solidFill>
                <a:srgbClr val="323232"/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endParaRPr lang="en-US" sz="2025" dirty="0">
              <a:solidFill>
                <a:srgbClr val="323232"/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8015" y="5857216"/>
            <a:ext cx="3249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9900"/>
                </a:solidFill>
              </a:rPr>
              <a:t>Image source</a:t>
            </a:r>
            <a:r>
              <a:rPr lang="en-US" sz="1100" dirty="0">
                <a:solidFill>
                  <a:srgbClr val="FF9900"/>
                </a:solidFill>
              </a:rPr>
              <a:t>: http://</a:t>
            </a:r>
            <a:r>
              <a:rPr lang="en-US" sz="1100" dirty="0" smtClean="0">
                <a:solidFill>
                  <a:srgbClr val="FF9900"/>
                </a:solidFill>
              </a:rPr>
              <a:t>drupal.org/project/twitterminer</a:t>
            </a:r>
            <a:br>
              <a:rPr lang="en-US" sz="1100" dirty="0" smtClean="0">
                <a:solidFill>
                  <a:srgbClr val="FF9900"/>
                </a:solidFill>
              </a:rPr>
            </a:br>
            <a:endParaRPr lang="en-US" sz="11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3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842" y="504170"/>
            <a:ext cx="75335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METHODOLOGIES: Data Collection &amp; Crawling</a:t>
            </a:r>
          </a:p>
          <a:p>
            <a:pPr algn="just">
              <a:spcBef>
                <a:spcPct val="0"/>
              </a:spcBef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rgbClr val="323232"/>
              </a:solidFill>
              <a:latin typeface="Arial"/>
              <a:cs typeface="Arial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en-US" sz="2000" b="1" dirty="0">
                <a:solidFill>
                  <a:srgbClr val="323232"/>
                </a:solidFill>
                <a:latin typeface="Arial"/>
                <a:cs typeface="Arial"/>
              </a:rPr>
              <a:t>	</a:t>
            </a:r>
          </a:p>
          <a:p>
            <a:pPr lvl="1" algn="just">
              <a:spcBef>
                <a:spcPct val="0"/>
              </a:spcBef>
              <a:defRPr/>
            </a:pPr>
            <a:endParaRPr lang="en-US" sz="2000" dirty="0" smtClean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rgbClr val="323232"/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8015" y="5857216"/>
            <a:ext cx="3249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9900"/>
                </a:solidFill>
              </a:rPr>
              <a:t>Image source</a:t>
            </a:r>
            <a:r>
              <a:rPr lang="en-US" sz="1100" dirty="0">
                <a:solidFill>
                  <a:srgbClr val="FF9900"/>
                </a:solidFill>
              </a:rPr>
              <a:t>: http://</a:t>
            </a:r>
            <a:r>
              <a:rPr lang="en-US" sz="1100" dirty="0" smtClean="0">
                <a:solidFill>
                  <a:srgbClr val="FF9900"/>
                </a:solidFill>
              </a:rPr>
              <a:t>drupal.org/project/twitterminer</a:t>
            </a:r>
            <a:br>
              <a:rPr lang="en-US" sz="1100" dirty="0" smtClean="0">
                <a:solidFill>
                  <a:srgbClr val="FF9900"/>
                </a:solidFill>
              </a:rPr>
            </a:br>
            <a:endParaRPr lang="en-US" sz="1100" dirty="0">
              <a:solidFill>
                <a:srgbClr val="FF9900"/>
              </a:solidFill>
            </a:endParaRPr>
          </a:p>
        </p:txBody>
      </p:sp>
      <p:graphicFrame>
        <p:nvGraphicFramePr>
          <p:cNvPr id="7" name="图表 1"/>
          <p:cNvGraphicFramePr/>
          <p:nvPr>
            <p:extLst>
              <p:ext uri="{D42A27DB-BD31-4B8C-83A1-F6EECF244321}">
                <p14:modId xmlns:p14="http://schemas.microsoft.com/office/powerpoint/2010/main" val="2867510245"/>
              </p:ext>
            </p:extLst>
          </p:nvPr>
        </p:nvGraphicFramePr>
        <p:xfrm>
          <a:off x="873125" y="1181100"/>
          <a:ext cx="6949691" cy="366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76762" y="4844955"/>
            <a:ext cx="651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Period for movie “Harry Potter and the Half-Blood Prince".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8296" y="5227935"/>
            <a:ext cx="750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Show the relationship between sent time and number of tweets for the movie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3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6703" r="4080" b="6630"/>
          <a:stretch/>
        </p:blipFill>
        <p:spPr>
          <a:xfrm>
            <a:off x="6545765" y="118603"/>
            <a:ext cx="2491286" cy="1423593"/>
          </a:xfrm>
          <a:prstGeom prst="rect">
            <a:avLst/>
          </a:prstGeom>
          <a:noFill/>
          <a:effectLst>
            <a:outerShdw blurRad="63500" dist="50800" dir="5400000" sx="5000" sy="5000" algn="ctr" rotWithShape="0">
              <a:srgbClr val="000000">
                <a:alpha val="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0125" y="504170"/>
            <a:ext cx="75335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METHODOLOGIES: Data Preprocessing</a:t>
            </a:r>
          </a:p>
          <a:p>
            <a:pPr algn="just"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lvl="1" algn="just"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Why data preprocessing ?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Lot of noisy, spam, irrelevant tweets in our dataset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Convert the data to input format for our sentiment 	analysis tools.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 lvl="1" algn="just"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Techniques for preprocessing: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Removing URLs, user handles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Language detection to discard tweets not in English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Split the dataset into small chunks ~25000 Tweets/Chunk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Process chunks distributely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Filter for tweets related to target movies using regular expression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.</a:t>
            </a: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9263" y="5857216"/>
            <a:ext cx="4907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9900"/>
                </a:solidFill>
              </a:rPr>
              <a:t>Image </a:t>
            </a:r>
            <a:r>
              <a:rPr lang="en-US" sz="1100" dirty="0" smtClean="0">
                <a:solidFill>
                  <a:srgbClr val="FF9900"/>
                </a:solidFill>
              </a:rPr>
              <a:t>source: http</a:t>
            </a:r>
            <a:r>
              <a:rPr lang="en-US" sz="1100" dirty="0">
                <a:solidFill>
                  <a:srgbClr val="FF9900"/>
                </a:solidFill>
              </a:rPr>
              <a:t>://mashable.com/2012/03/18/tweets-more-trustworthy-study/</a:t>
            </a:r>
            <a:r>
              <a:rPr lang="en-US" sz="1100" dirty="0" smtClean="0">
                <a:solidFill>
                  <a:srgbClr val="FF9900"/>
                </a:solidFill>
              </a:rPr>
              <a:t/>
            </a:r>
            <a:br>
              <a:rPr lang="en-US" sz="1100" dirty="0" smtClean="0">
                <a:solidFill>
                  <a:srgbClr val="FF9900"/>
                </a:solidFill>
              </a:rPr>
            </a:br>
            <a:endParaRPr lang="en-US" sz="11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58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25" y="422282"/>
            <a:ext cx="872092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METHODOLOGIES: Sentiment Analysis</a:t>
            </a:r>
          </a:p>
          <a:p>
            <a:pPr lvl="1" algn="just">
              <a:spcBef>
                <a:spcPct val="0"/>
              </a:spcBef>
              <a:defRPr/>
            </a:pPr>
            <a:r>
              <a:rPr lang="en-US" sz="1100" dirty="0">
                <a:solidFill>
                  <a:srgbClr val="323232"/>
                </a:solidFill>
                <a:latin typeface="Arial"/>
                <a:cs typeface="Arial"/>
              </a:rPr>
              <a:t/>
            </a:r>
            <a:br>
              <a:rPr lang="en-US" sz="1100" dirty="0">
                <a:solidFill>
                  <a:srgbClr val="323232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Algorithm: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Labelling tweets using </a:t>
            </a:r>
            <a:r>
              <a:rPr lang="en-US" sz="2000" dirty="0" err="1">
                <a:solidFill>
                  <a:srgbClr val="323232"/>
                </a:solidFill>
                <a:latin typeface="Arial"/>
                <a:cs typeface="Arial"/>
              </a:rPr>
              <a:t>Lingpipe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 sentiment analyzer, a natural language processing toolkit. 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Sentence (tweet) based analysis with a logistic regression classifier. (Accuracy up to 80%)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Training &amp; evaluation using 2009 dataset, testing on 2012 dataset.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Trained classifier labels tweet as positive, negative, neutral or irrelevant. 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Calculate PT-NT Ratio for every movie. PT-NT Ratio is a function over parameters positive tweet ratio, negative tweet ratio, total tweets, neutral tweets, irrelevant tweets. 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Thresholds to determine regions for PT-NT Ratio. Each region corresponds to Hit, Flop, Average results for movies. 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Movie success correlated with PT-NT Ratio.</a:t>
            </a:r>
          </a:p>
        </p:txBody>
      </p:sp>
    </p:spTree>
    <p:extLst>
      <p:ext uri="{BB962C8B-B14F-4D97-AF65-F5344CB8AC3E}">
        <p14:creationId xmlns:p14="http://schemas.microsoft.com/office/powerpoint/2010/main" val="405138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r="6902" b="11267"/>
          <a:stretch/>
        </p:blipFill>
        <p:spPr>
          <a:xfrm>
            <a:off x="22034" y="879211"/>
            <a:ext cx="9099933" cy="4781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316" y="6004538"/>
            <a:ext cx="925541" cy="715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125" y="354042"/>
            <a:ext cx="872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Experiments</a:t>
            </a:r>
            <a:r>
              <a:rPr lang="en-US" sz="2400" b="1" dirty="0">
                <a:latin typeface="Arial"/>
                <a:cs typeface="Arial"/>
              </a:rPr>
              <a:t>: Analysis of 30 Movies (Released in 2009)</a:t>
            </a:r>
          </a:p>
          <a:p>
            <a:pPr lvl="0" algn="just">
              <a:spcBef>
                <a:spcPct val="0"/>
              </a:spcBef>
              <a:defRPr/>
            </a:pPr>
            <a:endParaRPr lang="en-US" sz="2400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162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25" y="354042"/>
            <a:ext cx="872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Experiments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b="1" smtClean="0">
                <a:latin typeface="Arial"/>
                <a:cs typeface="Arial"/>
              </a:rPr>
              <a:t>Movies vs. </a:t>
            </a:r>
            <a:r>
              <a:rPr lang="en-US" sz="2400" b="1" dirty="0" smtClean="0">
                <a:latin typeface="Arial"/>
                <a:cs typeface="Arial"/>
              </a:rPr>
              <a:t>P/N Ratio, Profit Ratio</a:t>
            </a:r>
            <a:endParaRPr lang="en-US" sz="2400" b="1" dirty="0">
              <a:latin typeface="Arial"/>
              <a:cs typeface="Arial"/>
            </a:endParaRPr>
          </a:p>
          <a:p>
            <a:pPr lvl="0" algn="just">
              <a:spcBef>
                <a:spcPct val="0"/>
              </a:spcBef>
              <a:defRPr/>
            </a:pPr>
            <a:endParaRPr lang="en-US" sz="2400" b="1" dirty="0" smtClean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" y="883031"/>
            <a:ext cx="9091076" cy="57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25" y="354042"/>
            <a:ext cx="872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Experiments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b="1" dirty="0" smtClean="0">
                <a:latin typeface="Arial"/>
                <a:cs typeface="Arial"/>
              </a:rPr>
              <a:t>Movies (Released in 2009) vs. PT-NT Ratio</a:t>
            </a:r>
            <a:endParaRPr lang="en-US" sz="2400" b="1" dirty="0">
              <a:latin typeface="Arial"/>
              <a:cs typeface="Arial"/>
            </a:endParaRPr>
          </a:p>
          <a:p>
            <a:pPr lvl="0" algn="just">
              <a:spcBef>
                <a:spcPct val="0"/>
              </a:spcBef>
              <a:defRPr/>
            </a:pPr>
            <a:endParaRPr lang="en-US" sz="2400" b="1" dirty="0" smtClean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t="2234" r="1928" b="8154"/>
          <a:stretch/>
        </p:blipFill>
        <p:spPr>
          <a:xfrm>
            <a:off x="81885" y="1008946"/>
            <a:ext cx="9030191" cy="56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25" y="354042"/>
            <a:ext cx="872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Experiments</a:t>
            </a:r>
            <a:r>
              <a:rPr lang="en-US" sz="2400" b="1" dirty="0">
                <a:latin typeface="Arial"/>
                <a:cs typeface="Arial"/>
              </a:rPr>
              <a:t>: Analysis of </a:t>
            </a:r>
            <a:r>
              <a:rPr lang="en-US" sz="2400" b="1" dirty="0" smtClean="0">
                <a:latin typeface="Arial"/>
                <a:cs typeface="Arial"/>
              </a:rPr>
              <a:t>8 Movies </a:t>
            </a:r>
            <a:r>
              <a:rPr lang="en-US" sz="2400" b="1" dirty="0">
                <a:latin typeface="Arial"/>
                <a:cs typeface="Arial"/>
              </a:rPr>
              <a:t>(Released in </a:t>
            </a:r>
            <a:r>
              <a:rPr lang="en-US" sz="2400" b="1" dirty="0" smtClean="0">
                <a:latin typeface="Arial"/>
                <a:cs typeface="Arial"/>
              </a:rPr>
              <a:t>2012)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90663"/>
            <a:ext cx="9037733" cy="26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25" y="354042"/>
            <a:ext cx="872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Experiments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b="1" dirty="0" smtClean="0">
                <a:latin typeface="Arial"/>
                <a:cs typeface="Arial"/>
              </a:rPr>
              <a:t>Movies (Released in 2012) vs. PT-NT Ratio</a:t>
            </a:r>
            <a:endParaRPr lang="en-US" sz="2400" b="1" dirty="0">
              <a:latin typeface="Arial"/>
              <a:cs typeface="Arial"/>
            </a:endParaRPr>
          </a:p>
          <a:p>
            <a:pPr lvl="0" algn="just">
              <a:spcBef>
                <a:spcPct val="0"/>
              </a:spcBef>
              <a:defRPr/>
            </a:pPr>
            <a:endParaRPr lang="en-US" sz="2400" b="1" dirty="0" smtClean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1" y="923920"/>
            <a:ext cx="8653086" cy="50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6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54" y="231038"/>
            <a:ext cx="8835242" cy="625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Conclusion</a:t>
            </a:r>
          </a:p>
          <a:p>
            <a:pPr lvl="0">
              <a:spcBef>
                <a:spcPct val="0"/>
              </a:spcBef>
              <a:defRPr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Prediction for 2012 movies using our analysis: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5 movies: Hit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1 movie: Super hit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1 movie: Average business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Could not determine success rate for one due to it data unavailability. </a:t>
            </a:r>
          </a:p>
          <a:p>
            <a:pPr>
              <a:spcBef>
                <a:spcPct val="0"/>
              </a:spcBef>
              <a:defRPr/>
            </a:pPr>
            <a:endParaRPr lang="en-US" sz="16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Comparing our prediction results with box office results till date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Prediction: exactly right for four cases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On border line between hit and average for one case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For remaining movies we lack data to check our prediction onfidence	. </a:t>
            </a:r>
          </a:p>
          <a:p>
            <a:pPr>
              <a:spcBef>
                <a:spcPct val="0"/>
              </a:spcBef>
              <a:defRPr/>
            </a:pPr>
            <a:endParaRPr lang="en-US" sz="14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Half accuracy score if movie’ s classification near border.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Score of 4.5 out of 5 for accuracy that is equal to 90%. </a:t>
            </a:r>
          </a:p>
          <a:p>
            <a:pPr>
              <a:spcBef>
                <a:spcPct val="0"/>
              </a:spcBef>
              <a:defRPr/>
            </a:pPr>
            <a:endParaRPr lang="en-US" sz="1600" baseline="-3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Great achievement for our model even though there were limitations with number of movies, hand labeled tweets etc. 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36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SENTIMENT ANALYSIS OF TWEETS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275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Predicting a Movie's Box Office success</a:t>
            </a: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3536926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Under Guidance of : </a:t>
            </a:r>
            <a:br>
              <a:rPr kumimoji="0" lang="en-US" sz="2400" i="1" u="none" strike="noStrike" kern="1200" cap="none" spc="0" normalizeH="0" baseline="0" noProof="0" dirty="0" smtClean="0"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</a:br>
            <a:r>
              <a:rPr kumimoji="0" lang="en-US" sz="2400" i="1" u="none" strike="noStrike" kern="1200" cap="none" spc="0" normalizeH="0" baseline="0" noProof="0" dirty="0" smtClean="0"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Dr. Yan Liu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ucie_Rosch__Twitter_Da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95" y="73025"/>
            <a:ext cx="3301877" cy="272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002" y="373541"/>
            <a:ext cx="8716489" cy="535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Future Work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Bottlenecks:</a:t>
            </a:r>
            <a:endParaRPr lang="en-US" sz="105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1.	Twitter data crawled by third party.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2.	Limitation with Twitter APIs for crawling data.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3.	Noise included in randomly picked 200 tweets.</a:t>
            </a:r>
          </a:p>
          <a:p>
            <a:pPr marL="457200" indent="-457200">
              <a:spcBef>
                <a:spcPct val="0"/>
              </a:spcBef>
              <a:buAutoNum type="arabicPeriod" startAt="4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Movies being released in limited number of theaters </a:t>
            </a:r>
            <a:b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(Not enough data)</a:t>
            </a:r>
          </a:p>
          <a:p>
            <a:pPr>
              <a:spcBef>
                <a:spcPct val="0"/>
              </a:spcBef>
              <a:defRPr/>
            </a:pPr>
            <a:endParaRPr lang="en-US" sz="2025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With more data, model can be more accurate and reliable. 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Future work:</a:t>
            </a:r>
          </a:p>
          <a:p>
            <a:pPr marL="457200" indent="-457200">
              <a:spcBef>
                <a:spcPct val="0"/>
              </a:spcBef>
              <a:buAutoNum type="arabicPeriod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Using different other models and algorithms. 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Temporal analysis can be added as a future work in the project. 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Consideration of Retweets as a factor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178" y="5819540"/>
            <a:ext cx="5379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</a:rPr>
              <a:t>Image source</a:t>
            </a:r>
            <a:r>
              <a:rPr lang="en-US" sz="1100" dirty="0">
                <a:solidFill>
                  <a:srgbClr val="FF9900"/>
                </a:solidFill>
              </a:rPr>
              <a:t>: http://www.theispot.com/whatsnew/2012/2/brucie-rosch-twitter-data.htm</a:t>
            </a:r>
          </a:p>
        </p:txBody>
      </p:sp>
    </p:spTree>
    <p:extLst>
      <p:ext uri="{BB962C8B-B14F-4D97-AF65-F5344CB8AC3E}">
        <p14:creationId xmlns:p14="http://schemas.microsoft.com/office/powerpoint/2010/main" val="136766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629" y="2016588"/>
            <a:ext cx="8720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latin typeface="Arial"/>
                <a:cs typeface="Arial"/>
              </a:rPr>
              <a:t>Thank you </a:t>
            </a:r>
          </a:p>
          <a:p>
            <a:pPr lvl="0" algn="ctr">
              <a:spcBef>
                <a:spcPct val="0"/>
              </a:spcBef>
              <a:defRPr/>
            </a:pPr>
            <a:endParaRPr lang="en-US" sz="3600" b="1" dirty="0">
              <a:latin typeface="Arial"/>
              <a:cs typeface="Arial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latin typeface="Arial"/>
                <a:cs typeface="Arial"/>
              </a:rPr>
              <a:t>Q/A</a:t>
            </a:r>
            <a:endParaRPr lang="en-US" sz="3600" b="1" dirty="0">
              <a:latin typeface="Arial"/>
              <a:cs typeface="Arial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2400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19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629" y="2339753"/>
            <a:ext cx="872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latin typeface="Arial"/>
                <a:cs typeface="Arial"/>
              </a:rPr>
              <a:t>Extra Slides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5242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9" y="571500"/>
            <a:ext cx="3844060" cy="5046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r="19275"/>
          <a:stretch/>
        </p:blipFill>
        <p:spPr>
          <a:xfrm>
            <a:off x="4431510" y="548603"/>
            <a:ext cx="3838567" cy="50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25" y="354042"/>
            <a:ext cx="872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Experiments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b="1" dirty="0" smtClean="0">
                <a:latin typeface="Arial"/>
                <a:cs typeface="Arial"/>
              </a:rPr>
              <a:t>Snapshot of Ling pipe's labelling results</a:t>
            </a:r>
            <a:endParaRPr lang="en-US" sz="2400" b="1" dirty="0">
              <a:latin typeface="Arial"/>
              <a:cs typeface="Arial"/>
            </a:endParaRPr>
          </a:p>
          <a:p>
            <a:pPr lvl="0" algn="just">
              <a:spcBef>
                <a:spcPct val="0"/>
              </a:spcBef>
              <a:defRPr/>
            </a:pPr>
            <a:endParaRPr lang="en-US" sz="2400" b="1" dirty="0" smtClean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>
          <a:xfrm>
            <a:off x="0" y="979691"/>
            <a:ext cx="9144000" cy="48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8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3687" y="977900"/>
            <a:ext cx="7399800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AGENDA</a:t>
            </a:r>
          </a:p>
          <a:p>
            <a:pPr>
              <a:spcBef>
                <a:spcPct val="0"/>
              </a:spcBef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1. Introduction</a:t>
            </a:r>
          </a:p>
          <a:p>
            <a:pPr>
              <a:spcBef>
                <a:spcPct val="0"/>
              </a:spcBef>
              <a:defRPr/>
            </a:pPr>
            <a:endParaRPr lang="en-US" sz="1050" dirty="0" smtClean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2. Related Work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105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3. Methodology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105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4. Experiments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105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5. Conclusion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sz="105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6. Q and 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150" y="191860"/>
            <a:ext cx="3276600" cy="542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1329" y="5819540"/>
            <a:ext cx="2978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</a:rPr>
              <a:t>Image source: SNLP Slides for Sentiment Analysis</a:t>
            </a:r>
            <a:endParaRPr lang="en-US" sz="11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9" b="37891" l="220" r="19327">
                        <a14:backgroundMark x1="5857" y1="10156" x2="6515" y2="5599"/>
                      </a14:backgroundRemoval>
                    </a14:imgEffect>
                  </a14:imgLayer>
                </a14:imgProps>
              </a:ext>
            </a:extLst>
          </a:blip>
          <a:srcRect l="103" t="7915" r="80027" b="63074"/>
          <a:stretch/>
        </p:blipFill>
        <p:spPr>
          <a:xfrm>
            <a:off x="7267961" y="4242157"/>
            <a:ext cx="1876039" cy="1540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996" y="559259"/>
            <a:ext cx="78037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INTRODUCTION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About Twitter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Social networking and microblogging service 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Enables users to send and read messages 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	Messages of length up to 140 characters, known as "tweets".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Tweets contain rich information about people’s preferences. 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People share their thoughts about movies using Twitter. </a:t>
            </a:r>
          </a:p>
          <a:p>
            <a:pPr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b="1" i="1" dirty="0">
                <a:solidFill>
                  <a:srgbClr val="323232"/>
                </a:solidFill>
                <a:latin typeface="Arial"/>
                <a:cs typeface="Arial"/>
              </a:rPr>
              <a:t>Data analysis on twitter data to predict the success of a movie.</a:t>
            </a:r>
          </a:p>
        </p:txBody>
      </p:sp>
    </p:spTree>
    <p:extLst>
      <p:ext uri="{BB962C8B-B14F-4D97-AF65-F5344CB8AC3E}">
        <p14:creationId xmlns:p14="http://schemas.microsoft.com/office/powerpoint/2010/main" val="329589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60" y="144736"/>
            <a:ext cx="7759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INTRODUCTION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People’s opinions towards a movie have huge impact on its success. 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Our project includes prediction using Twitter data, and analysis of the prediction results. 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High volume of positive tweets may indicate success of a movie. But how to quantify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0031" y="5819540"/>
            <a:ext cx="7277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</a:rPr>
              <a:t>Image source: http://www.demainlaveille.fr/2012/05/06/pourquoi-twitter-ne-peut-pas-predire-les-elections-presidentielles</a:t>
            </a:r>
            <a:r>
              <a:rPr lang="en-US" sz="1100" dirty="0">
                <a:solidFill>
                  <a:srgbClr val="FF9900"/>
                </a:solidFill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39" y="3333212"/>
            <a:ext cx="5310359" cy="23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0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1" y="3516991"/>
            <a:ext cx="4352925" cy="1838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7697"/>
          <a:stretch/>
        </p:blipFill>
        <p:spPr>
          <a:xfrm>
            <a:off x="1171362" y="5045223"/>
            <a:ext cx="4533900" cy="1803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6627"/>
          <a:stretch/>
        </p:blipFill>
        <p:spPr>
          <a:xfrm>
            <a:off x="4503546" y="-13648"/>
            <a:ext cx="4514850" cy="230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31329" t="16930" r="30910" b="42212"/>
          <a:stretch/>
        </p:blipFill>
        <p:spPr>
          <a:xfrm>
            <a:off x="40799" y="403279"/>
            <a:ext cx="4230806" cy="2573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2763" t="3183" r="4115" b="12932"/>
          <a:stretch/>
        </p:blipFill>
        <p:spPr>
          <a:xfrm>
            <a:off x="4205910" y="3516991"/>
            <a:ext cx="4307645" cy="2201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362" y="1821266"/>
            <a:ext cx="4203115" cy="20878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r="6319"/>
          <a:stretch/>
        </p:blipFill>
        <p:spPr>
          <a:xfrm>
            <a:off x="5148937" y="1559032"/>
            <a:ext cx="4008711" cy="2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7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42" y="4899051"/>
            <a:ext cx="2702257" cy="1808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42" y="504170"/>
            <a:ext cx="85457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RELATED WORK</a:t>
            </a:r>
          </a:p>
          <a:p>
            <a:pPr algn="just">
              <a:spcBef>
                <a:spcPct val="0"/>
              </a:spcBef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Using social media to predict the future becomes very popular in recent years. </a:t>
            </a:r>
          </a:p>
          <a:p>
            <a:pPr algn="just">
              <a:spcBef>
                <a:spcPct val="0"/>
              </a:spcBef>
              <a:defRPr/>
            </a:pPr>
            <a:endParaRPr lang="en-US" sz="2000" dirty="0" smtClean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Predicting the Future with Social Media (</a:t>
            </a:r>
            <a:r>
              <a:rPr lang="en-US" sz="2000" dirty="0" err="1" smtClean="0">
                <a:solidFill>
                  <a:srgbClr val="323232"/>
                </a:solidFill>
                <a:latin typeface="Arial"/>
                <a:cs typeface="Arial"/>
              </a:rPr>
              <a:t>Sitaram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323232"/>
                </a:solidFill>
                <a:latin typeface="Arial"/>
                <a:cs typeface="Arial"/>
              </a:rPr>
              <a:t>Asur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 &amp; Bernardo A. </a:t>
            </a:r>
            <a:r>
              <a:rPr lang="en-US" sz="2000" dirty="0" err="1" smtClean="0">
                <a:solidFill>
                  <a:srgbClr val="323232"/>
                </a:solidFill>
                <a:latin typeface="Arial"/>
                <a:cs typeface="Arial"/>
              </a:rPr>
              <a:t>Huberman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, 2010) tries to show that twitter-based prediction of box office revenue performs better than market-based prediction.</a:t>
            </a: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Predicting IMDB movie ratings using social media (Andrei </a:t>
            </a:r>
            <a:r>
              <a:rPr lang="en-US" sz="2000" dirty="0" err="1">
                <a:solidFill>
                  <a:srgbClr val="323232"/>
                </a:solidFill>
                <a:latin typeface="Arial"/>
                <a:cs typeface="Arial"/>
              </a:rPr>
              <a:t>Oghina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, Mathias </a:t>
            </a:r>
            <a:r>
              <a:rPr lang="en-US" sz="2000" dirty="0" err="1">
                <a:solidFill>
                  <a:srgbClr val="323232"/>
                </a:solidFill>
                <a:latin typeface="Arial"/>
                <a:cs typeface="Arial"/>
              </a:rPr>
              <a:t>Breuss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, Manos </a:t>
            </a:r>
            <a:r>
              <a:rPr lang="en-US" sz="2000" dirty="0" err="1">
                <a:solidFill>
                  <a:srgbClr val="323232"/>
                </a:solidFill>
                <a:latin typeface="Arial"/>
                <a:cs typeface="Arial"/>
              </a:rPr>
              <a:t>Tsagkias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 &amp; Maarten de </a:t>
            </a:r>
            <a:r>
              <a:rPr lang="en-US" sz="2000" dirty="0" err="1" smtClean="0">
                <a:solidFill>
                  <a:srgbClr val="323232"/>
                </a:solidFill>
                <a:latin typeface="Arial"/>
                <a:cs typeface="Arial"/>
              </a:rPr>
              <a:t>Rijke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 2012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) uses twitter and </a:t>
            </a:r>
            <a:r>
              <a:rPr lang="en-US" sz="2000" dirty="0" err="1" smtClean="0">
                <a:solidFill>
                  <a:srgbClr val="323232"/>
                </a:solidFill>
                <a:latin typeface="Arial"/>
                <a:cs typeface="Arial"/>
              </a:rPr>
              <a:t>youtube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 data to predict the </a:t>
            </a:r>
            <a:r>
              <a:rPr lang="en-US" sz="2000" dirty="0" err="1" smtClean="0">
                <a:solidFill>
                  <a:srgbClr val="323232"/>
                </a:solidFill>
                <a:latin typeface="Arial"/>
                <a:cs typeface="Arial"/>
              </a:rPr>
              <a:t>imdb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 scores. </a:t>
            </a:r>
          </a:p>
          <a:p>
            <a:pPr algn="just"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Our project includes prediction using Twitter data and investigation on two new topics based on the prediction results. </a:t>
            </a: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501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842" y="504170"/>
            <a:ext cx="8545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latin typeface="Arial"/>
                <a:cs typeface="Arial"/>
              </a:rPr>
              <a:t>RELATED WORK</a:t>
            </a:r>
          </a:p>
          <a:p>
            <a:pPr algn="just">
              <a:spcBef>
                <a:spcPct val="0"/>
              </a:spcBef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Predicting the results of presidential election (USC Annenberg Innovation Lab &amp; USC SAIL).</a:t>
            </a: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Sentiment 140 to d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iscover </a:t>
            </a: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</a:rPr>
              <a:t>the Twitter sentiment (</a:t>
            </a:r>
            <a:r>
              <a:rPr lang="en-US" sz="2000" dirty="0" smtClean="0">
                <a:solidFill>
                  <a:srgbClr val="323232"/>
                </a:solidFill>
                <a:latin typeface="Arial"/>
                <a:cs typeface="Arial"/>
              </a:rPr>
              <a:t>sentiment140.com) . No movie prediction is provided. </a:t>
            </a:r>
          </a:p>
          <a:p>
            <a:pPr algn="just">
              <a:spcBef>
                <a:spcPct val="0"/>
              </a:spcBef>
              <a:defRPr/>
            </a:pP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5" y="3358346"/>
            <a:ext cx="4295206" cy="1898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017" y="3271866"/>
            <a:ext cx="4369983" cy="22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960" y="461799"/>
            <a:ext cx="274320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en-US" sz="2400" b="1" dirty="0" smtClean="0">
                <a:solidFill>
                  <a:srgbClr val="990000"/>
                </a:solidFill>
                <a:latin typeface="Arial"/>
                <a:cs typeface="Arial"/>
              </a:rPr>
              <a:t>OUR WORK</a:t>
            </a:r>
            <a:endParaRPr lang="en-US" sz="2400" b="1" dirty="0">
              <a:solidFill>
                <a:srgbClr val="99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638" y="1159102"/>
            <a:ext cx="8001633" cy="406649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Collection:  existing twitter data set and recent tweets via Twitter </a:t>
            </a:r>
            <a:r>
              <a:rPr lang="en-US" sz="2000" dirty="0" smtClean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C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dirty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Pre-processing: get the "clean" data and transform it to the format we </a:t>
            </a:r>
            <a:r>
              <a:rPr lang="en-US" sz="2000" dirty="0" smtClean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C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r>
              <a:rPr lang="en-US" sz="2000" dirty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Analysis: train a classifier to classify the tweets as: positive, negative, neutral and irrelevant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Prediction: use the statistics of the tweets' labels to predict the movie success (hit/flop/average)</a:t>
            </a:r>
          </a:p>
          <a:p>
            <a:endParaRPr lang="en-US" sz="2025" dirty="0">
              <a:solidFill>
                <a:srgbClr val="990000"/>
              </a:solidFill>
              <a:latin typeface="Calibri"/>
              <a:cs typeface="Calibri"/>
            </a:endParaRPr>
          </a:p>
          <a:p>
            <a:endParaRPr lang="en-US" dirty="0">
              <a:solidFill>
                <a:srgbClr val="99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29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Sentimental%20Analysis%20of%20Tweets</Template>
  <TotalTime>352</TotalTime>
  <Words>514</Words>
  <Application>Microsoft Office PowerPoint</Application>
  <PresentationFormat>On-screen Show (4:3)</PresentationFormat>
  <Paragraphs>182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Vasu Jain</dc:creator>
  <cp:lastModifiedBy>Vasu Jain</cp:lastModifiedBy>
  <cp:revision>44</cp:revision>
  <cp:lastPrinted>2012-02-07T18:57:58Z</cp:lastPrinted>
  <dcterms:created xsi:type="dcterms:W3CDTF">2012-12-03T16:18:07Z</dcterms:created>
  <dcterms:modified xsi:type="dcterms:W3CDTF">2012-12-05T21:42:15Z</dcterms:modified>
</cp:coreProperties>
</file>